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63" r:id="rId5"/>
    <p:sldId id="264" r:id="rId6"/>
    <p:sldId id="282" r:id="rId7"/>
    <p:sldId id="267" r:id="rId8"/>
    <p:sldId id="272" r:id="rId9"/>
    <p:sldId id="299" r:id="rId10"/>
    <p:sldId id="285" r:id="rId11"/>
    <p:sldId id="286" r:id="rId12"/>
    <p:sldId id="287" r:id="rId13"/>
    <p:sldId id="300" r:id="rId14"/>
    <p:sldId id="290" r:id="rId15"/>
    <p:sldId id="291" r:id="rId16"/>
    <p:sldId id="292" r:id="rId17"/>
    <p:sldId id="293" r:id="rId18"/>
    <p:sldId id="296" r:id="rId19"/>
    <p:sldId id="297" r:id="rId20"/>
    <p:sldId id="25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0FF"/>
    <a:srgbClr val="25B9F9"/>
    <a:srgbClr val="1A1464"/>
    <a:srgbClr val="05058E"/>
    <a:srgbClr val="0C63FD"/>
    <a:srgbClr val="3F10C1"/>
    <a:srgbClr val="00FDFF"/>
    <a:srgbClr val="000000"/>
    <a:srgbClr val="CDCDCD"/>
    <a:srgbClr val="037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6" autoAdjust="0"/>
    <p:restoredTop sz="94650"/>
  </p:normalViewPr>
  <p:slideViewPr>
    <p:cSldViewPr snapToGrid="0" snapToObjects="1">
      <p:cViewPr varScale="1">
        <p:scale>
          <a:sx n="81" d="100"/>
          <a:sy n="81" d="100"/>
        </p:scale>
        <p:origin x="-96" y="-432"/>
      </p:cViewPr>
      <p:guideLst>
        <p:guide orient="horz" pos="2159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B4326-70AB-6E40-9B40-89D7714CBEC5}" type="datetimeFigureOut">
              <a:rPr kumimoji="1" lang="zh-CN" altLang="en-US" smtClean="0"/>
              <a:t>2018/7/19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6585-83FE-5040-9ACD-DD64011880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725577" y="2061109"/>
            <a:ext cx="674084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en-US" altLang="zh-CN" sz="5600" b="1" kern="4000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JVM</a:t>
            </a:r>
            <a:r>
              <a:rPr lang="zh-CN" altLang="en-US" sz="5600" b="1" kern="4000" spc="3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内存模型及异常排查流程</a:t>
            </a:r>
            <a:endParaRPr lang="en-US" altLang="zh-CN" sz="5600" b="1" kern="4000" spc="3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47752" y="5275209"/>
            <a:ext cx="4296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defRPr/>
            </a:pPr>
            <a:r>
              <a:rPr lang="zh-CN" altLang="en-US" kern="4000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顺丰科技交通运输管理研发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</a:t>
            </a:r>
            <a:endParaRPr lang="en-US" altLang="zh-CN" kern="4000" spc="1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/>
            </a:pPr>
            <a:r>
              <a:rPr lang="zh-CN" altLang="en-US" kern="4000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李大龙</a:t>
            </a:r>
            <a:endParaRPr lang="en-US" altLang="zh-CN" kern="4000" spc="1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defRPr/>
            </a:pPr>
            <a:r>
              <a:rPr lang="en-US" altLang="zh-CN" kern="4000" spc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kern="4000" spc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kern="4000" spc="1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endParaRPr lang="en-US" altLang="zh-CN" kern="4000" spc="1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506222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JVM参数类型</a:t>
            </a:r>
            <a:endParaRPr lang="zh-CN" altLang="en-US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1585" y="1075055"/>
            <a:ext cx="8697958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参数语法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情况下配置的参数有3种类型的：</a:t>
            </a:r>
          </a:p>
          <a:p>
            <a:pPr fontAlgn="auto"/>
            <a:r>
              <a:rPr lang="en-US" altLang="zh-CN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、-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X：非标准参数，不是每个虚拟机都实现了，例如-Xms2g</a:t>
            </a:r>
          </a:p>
          <a:p>
            <a:pPr fontAlgn="auto"/>
            <a:r>
              <a:rPr lang="en-US" altLang="zh-CN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、-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XX：非稳定性参数，例如-XX:NewSize=2g </a:t>
            </a:r>
          </a:p>
          <a:p>
            <a:pPr fontAlgn="auto"/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使用方式有下面3种： </a:t>
            </a:r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auto"/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-XX:+&lt;option&gt; 开启option参数 </a:t>
            </a:r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auto"/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-XX:-&lt;option&gt; 关闭option参数 </a:t>
            </a:r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 fontAlgn="auto"/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-XX:-&lt;option&gt;=&lt;value&gt; 将option参数的值设置为value</a:t>
            </a:r>
          </a:p>
          <a:p>
            <a:pPr indent="0" fontAlgn="auto">
              <a:buNone/>
            </a:pPr>
            <a:r>
              <a:rPr lang="en-US" altLang="zh-CN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-D：用于自定义参数，设置的值可以通过System.getProperty(String name)方法获取，例如：</a:t>
            </a:r>
          </a:p>
          <a:p>
            <a:pPr fontAlgn="auto"/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-Dlog.dir=/data/log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506222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2.1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JVM参数类型</a:t>
            </a:r>
            <a:endParaRPr lang="zh-CN" altLang="en-US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2525" y="1075055"/>
            <a:ext cx="9763760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 -h命令，可以查看所有标准参数，常见的有-D、-version、-classpath</a:t>
            </a:r>
          </a:p>
          <a:p>
            <a:pPr fontAlgn="auto"/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通过java -X命令，可以查看所有-X参数，常见的有-Xms、-Xmx、-Xss </a:t>
            </a:r>
          </a:p>
        </p:txBody>
      </p:sp>
      <p:pic>
        <p:nvPicPr>
          <p:cNvPr id="2" name="图片 1" descr="java-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67" y="2188030"/>
            <a:ext cx="3498183" cy="4065000"/>
          </a:xfrm>
          <a:prstGeom prst="rect">
            <a:avLst/>
          </a:prstGeom>
        </p:spPr>
      </p:pic>
      <p:pic>
        <p:nvPicPr>
          <p:cNvPr id="4" name="图片 3" descr="java-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97" y="2188029"/>
            <a:ext cx="3437578" cy="40752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506222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内存管理参数</a:t>
            </a:r>
            <a:endParaRPr lang="zh-CN" altLang="en-US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73050"/>
              </p:ext>
            </p:extLst>
          </p:nvPr>
        </p:nvGraphicFramePr>
        <p:xfrm>
          <a:off x="4272371" y="1153882"/>
          <a:ext cx="7222764" cy="502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691"/>
                <a:gridCol w="1805691"/>
                <a:gridCol w="1805691"/>
                <a:gridCol w="1805691"/>
              </a:tblGrid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使用介绍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示例</a:t>
                      </a: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Xms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堆内存的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1/64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堆的最小值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Xms6g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Xmx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堆内存的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1/4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堆的最大值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Xmx6g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Xss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栈的大小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-Xss1m</a:t>
                      </a: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XX:NewSize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堆中新生代的初始值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XX:NewSize</a:t>
                      </a:r>
                      <a:r>
                        <a:rPr lang="en-US" sz="1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=2g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XX:MaxNewSize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堆中新生代的最大值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XX:MaxNewSize</a:t>
                      </a:r>
                      <a:r>
                        <a:rPr lang="en-US" sz="10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=4g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XX:MetaspaceSize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方法区的初始值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XX:MetaspaceSize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=256m</a:t>
                      </a:r>
                    </a:p>
                  </a:txBody>
                  <a:tcPr marL="28575" marR="28575" marT="28575" marB="28575" anchor="ctr"/>
                </a:tc>
              </a:tr>
              <a:tr h="329147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-XX:MaxMetaspaceSize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方法区的最大值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XX:MaxMetaspaceSize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=512g</a:t>
                      </a:r>
                    </a:p>
                  </a:txBody>
                  <a:tcPr marL="28575" marR="28575" marT="28575" marB="28575" anchor="ctr"/>
                </a:tc>
              </a:tr>
              <a:tr h="456523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-XX:NewRatio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新生代和老年代的比值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XX:NewRatio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=4</a:t>
                      </a:r>
                      <a:b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表示新生代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老年代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=1:4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b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即新生代占堆的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1/5)</a:t>
                      </a:r>
                    </a:p>
                  </a:txBody>
                  <a:tcPr marL="28575" marR="28575" marT="28575" marB="28575" anchor="ctr"/>
                </a:tc>
              </a:tr>
              <a:tr h="456523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-XX:SurvivorRatio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新生代中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surviivor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区和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eden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区的比值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XX:SurvivorRatio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=8</a:t>
                      </a:r>
                      <a:b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survivor:eden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=1:8，</a:t>
                      </a:r>
                      <a:b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即一个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survivor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占新生代的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1/10)</a:t>
                      </a:r>
                    </a:p>
                  </a:txBody>
                  <a:tcPr marL="28575" marR="28575" marT="28575" marB="28575" anchor="ctr"/>
                </a:tc>
              </a:tr>
              <a:tr h="456523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-XX:+HeapDumpOnOutOfMemoryError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默认关闭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</a:t>
                      </a:r>
                      <a:r>
                        <a:rPr lang="en-US" altLang="zh-CN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OOM</a:t>
                      </a:r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时自动</a:t>
                      </a:r>
                      <a:r>
                        <a:rPr lang="en-US" altLang="zh-CN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</a:t>
                      </a:r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堆转储文件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28575" marR="28575" marT="28575" marB="28575" anchor="ctr"/>
                </a:tc>
              </a:tr>
              <a:tr h="45652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XX:HeapDumpPath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文件路径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XX:HeapDumpPath</a:t>
                      </a:r>
                      <a:r>
                        <a:rPr 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=/data/log/</a:t>
                      </a:r>
                      <a:r>
                        <a:rPr lang="en-US" sz="1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heapdump.bin</a:t>
                      </a:r>
                      <a:endParaRPr lang="en-US" sz="1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66400" y="1076400"/>
            <a:ext cx="298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>
                <a:solidFill>
                  <a:srgbClr val="05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常见的内存参数设置</a:t>
            </a:r>
            <a:endParaRPr lang="en-US" altLang="zh-CN" sz="2000" dirty="0" smtClean="0">
              <a:solidFill>
                <a:srgbClr val="05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右表格提供了常见的参数及设置方法，一般在生产环境需要根据实际的机器配置设置相应的值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9" y="2426755"/>
            <a:ext cx="1744703" cy="1107483"/>
          </a:xfrm>
          <a:prstGeom prst="rect">
            <a:avLst/>
          </a:prstGeom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42214" y="2625956"/>
            <a:ext cx="10335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rPr>
              <a:t>03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013024" y="2437221"/>
            <a:ext cx="552434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第一章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JVM内存溢出场景及解决方式</a:t>
            </a:r>
            <a:endParaRPr lang="zh-CN" altLang="en-US" sz="3200" b="1" kern="4000" spc="3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013023" y="3475014"/>
            <a:ext cx="36396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20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深入理解、从场景入手</a:t>
            </a:r>
            <a:endParaRPr lang="zh-CN" altLang="en-US" sz="2000" kern="4000" spc="1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013023" y="3888269"/>
            <a:ext cx="363965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3</a:t>
            </a: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.1</a:t>
            </a:r>
            <a:r>
              <a:rPr lang="zh-CN" altLang="en-US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内存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溢出和内存泄露的区别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3.2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栈内存</a:t>
            </a:r>
            <a:r>
              <a:rPr lang="zh-CN" altLang="en-US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溢出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3.3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方法区内存</a:t>
            </a:r>
            <a:r>
              <a:rPr lang="zh-CN" altLang="en-US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溢出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3.4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堆内存溢出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4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3.1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内存溢出和内存泄露的区别</a:t>
            </a:r>
            <a:endParaRPr lang="zh-CN" altLang="en-US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6400" y="1075055"/>
            <a:ext cx="976376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内存溢出 （Out Of Memory）</a:t>
            </a:r>
          </a:p>
          <a:p>
            <a:pPr indent="0"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指程序在申请内存时，没有足够的内存空间供其使用，出现Out Of Memory。</a:t>
            </a: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内存泄露 （Memory Leak）</a:t>
            </a:r>
          </a:p>
          <a:p>
            <a:pPr indent="0" algn="l"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指程序在申请内存后，由于某种原因无法释放已申请的内存空间，导致这块内存无法再次被利用，造成系统   内存的浪费。一次内存泄露危害可以忽略，但内存泄露堆积的后果很严重，无论多少内存，迟早会被占光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内存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泄漏是程序问题，内存溢出不是，但是内存泄漏表现为内存溢出</a:t>
            </a: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栈内存溢出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6400" y="1075055"/>
            <a:ext cx="7106743" cy="23237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溢出导致的两种异常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StrackOverFlowError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请求栈的深度大于java虚拟机所允许的最大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深度，一般是单线程执行需要的内存超过了</a:t>
            </a:r>
            <a:r>
              <a:rPr lang="en-US" altLang="zh-CN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en-US" altLang="zh-CN" sz="1500" dirty="0" err="1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Xss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设定的大小</a:t>
            </a: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fontAlgn="auto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OutOfMemoryError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Java虚拟机在栈扩展时，没有申请到足够的空间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时，一般是线程数太多，超过了栈的总容量</a:t>
            </a:r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栈内存溢出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400" y="1076400"/>
            <a:ext cx="4624800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异常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情形</a:t>
            </a:r>
            <a:r>
              <a:rPr kumimoji="1" lang="en-US" altLang="zh-CN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：StackOverFlowError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  <a:buFont typeface="+mj-lt"/>
              <a:buNone/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出现场景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buFont typeface="+mj-lt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、局部数组或集合过大。一般出现在大查询或大导出的情况下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buFont typeface="+mj-lt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、方法调用太多。一般出现在递归调用层次太多或死循环时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buFont typeface="+mj-lt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、指针或数组越界。这种情况最常见，例如进行字符串拷贝，或处理用户输入等等。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方式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优化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程序、减少方法的调用、增大-Xss参数</a:t>
            </a:r>
            <a:endParaRPr lang="zh-CN" altLang="en-US" sz="15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6" y="856162"/>
            <a:ext cx="5533334" cy="4891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7372" y="5878286"/>
            <a:ext cx="4256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代码模拟</a:t>
            </a:r>
            <a:r>
              <a:rPr lang="en-US" altLang="zh-CN" sz="15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StackOverFlowError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情形图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栈内存溢出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400" y="1076400"/>
            <a:ext cx="5182235" cy="35548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  <a:buFont typeface="+mj-lt"/>
              <a:buNone/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异常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情形</a:t>
            </a:r>
            <a:r>
              <a:rPr kumimoji="1" lang="en-US" altLang="zh-CN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OutOfMemoryError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出现场景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  <a:buFont typeface="+mj-lt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线程占用的内存超过了可用内存（进程可用内存（32位操作系统时为2G）-Xmx-MaxPermSize-虚拟机本身耗费的内存和程序计数器使用的内存）</a:t>
            </a:r>
          </a:p>
          <a:p>
            <a:pPr fontAlgn="auto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解决方式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线程数量、降低-Xss的大小（即减少每个线程拥有的内存大小）、降低-Xmx以及MaxPermSize的大小扩大留给栈的空间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7372" y="5878286"/>
            <a:ext cx="4256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OutOfMemoryError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情形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71" y="790842"/>
            <a:ext cx="5528240" cy="50594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方法区内存溢出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6400" y="1075055"/>
            <a:ext cx="5488305" cy="40164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</a:t>
            </a: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</a:t>
            </a:r>
            <a:endParaRPr kumimoji="1" lang="en-US" altLang="zh-CN" sz="20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/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一、在Spring以及Hibernate，Mybatis中都会使用GeneratedConstructorAccessor、动态代理以及CGLib字节码增强技术的等动态生成类，那么就需要强大的方法区来支撑。二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、使用一些应用服务器的热部署的时候，我们就会遇到热部署几次以后发现内存溢出了，这种情况就是因为每次热部署的后，原来的Class没有被卸载掉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500" dirty="0" smtClean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解决方式</a:t>
            </a:r>
            <a:endParaRPr kumimoji="1" lang="en-US" altLang="zh-CN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buFont typeface="Arial" panose="020B0604020202020204" pitchFamily="34" charset="0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java虚拟机中方法区的大小。如针对tomcat6.0，在catalina.sh 或catalina.bat文件中一系列环境变量名说明结束处（大约在70行左右） 增加一行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：JAVA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_OPTS=" 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-XX:MetaspaceSize=</a:t>
            </a:r>
            <a:r>
              <a:rPr lang="en-US" altLang="zh-CN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64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 -XX:MaxMetaspaceSize=</a:t>
            </a:r>
            <a:r>
              <a:rPr lang="en-US" altLang="zh-CN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128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</a:t>
            </a:r>
          </a:p>
          <a:p>
            <a:pPr marL="285750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05" y="834390"/>
            <a:ext cx="5310345" cy="48063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39580" y="5783645"/>
            <a:ext cx="24929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区溢出情形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2175" y="250825"/>
            <a:ext cx="48209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575" y="403225"/>
            <a:ext cx="76923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堆内存溢出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6401" y="1076400"/>
            <a:ext cx="4798970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buFont typeface="+mj-lt"/>
              <a:buNone/>
            </a:pP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堆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的大小通过-Xms和-Xmx设置</a:t>
            </a:r>
          </a:p>
          <a:p>
            <a:pPr fontAlgn="auto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出现场景</a:t>
            </a:r>
          </a:p>
          <a:p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对象时如果没有可以分配的堆内存</a:t>
            </a:r>
            <a:endParaRPr lang="en-US" altLang="zh-CN"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</a:t>
            </a:r>
            <a:r>
              <a:rPr kumimoji="1" lang="zh-CN" altLang="en-US" sz="20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</a:t>
            </a:r>
          </a:p>
          <a:p>
            <a:pPr fontAlgn="auto">
              <a:buFont typeface="+mj-lt"/>
              <a:buNone/>
            </a:pP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需要分清是内存溢出还是内存泄露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（1）如果是内存溢出，则通过 调大 -Xms，-Xmx参数。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（2）如果是内存泄露，则看对象如何被 GC Root 引用。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出现此种情况的时候，我们需要根据内存溢出的时候产生的 dump 文件来具体分析（需要增加 -XX:+HeapDump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OnOutOfMemoryError jvm启动参数）。出现此种问题的时候有可能是内存泄漏，也有可能是内存溢出了。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如果是内存泄漏，我们要找出内存泄漏的对象是怎么被GC ROOT引用起来，然后通过引用链来具体分析泄露</a:t>
            </a:r>
            <a:r>
              <a:rPr lang="zh-CN" altLang="en-US" sz="15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的原因</a:t>
            </a: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如果出现了内存溢出问题，这往往是程序本生需要的内存大于了我们给虚拟机配置的内存，这种情况下，我</a:t>
            </a:r>
          </a:p>
          <a:p>
            <a:pPr fontAlgn="auto">
              <a:buFont typeface="+mj-lt"/>
              <a:buNone/>
            </a:pPr>
            <a:r>
              <a:rPr lang="zh-CN" altLang="en-US" sz="1500" dirty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们可以采用调大-Xmx来解决这种问题。</a:t>
            </a:r>
          </a:p>
          <a:p>
            <a:pPr marL="285750" fontAlgn="auto">
              <a:buFont typeface="Arial" panose="020B0604020202020204" pitchFamily="34" charset="0"/>
              <a:buNone/>
            </a:pPr>
            <a:endParaRPr lang="zh-CN" altLang="en-US" sz="1500" dirty="0"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endParaRPr lang="zh-CN" altLang="en-US" sz="15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71" y="2273836"/>
            <a:ext cx="4742857" cy="29714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139581" y="5282902"/>
            <a:ext cx="24929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模拟堆内存溢出情形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-10885" y="10885"/>
          <a:ext cx="12202886" cy="6527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9876"/>
                <a:gridCol w="2988860"/>
                <a:gridCol w="1801504"/>
                <a:gridCol w="2047164"/>
                <a:gridCol w="3465482"/>
              </a:tblGrid>
              <a:tr h="254279">
                <a:tc gridSpan="5">
                  <a:txBody>
                    <a:bodyPr/>
                    <a:lstStyle/>
                    <a:p>
                      <a:pPr marL="0" algn="ctr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zh-CN" altLang="en-US" sz="2400" b="1" kern="4000" spc="50" dirty="0" smtClean="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课程</a:t>
                      </a:r>
                      <a:r>
                        <a:rPr lang="zh-CN" altLang="en-US" sz="2400" b="1" kern="4000" spc="50" dirty="0">
                          <a:solidFill>
                            <a:srgbClr val="0070C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大纲</a:t>
                      </a:r>
                    </a:p>
                  </a:txBody>
                  <a:tcPr marL="6820" marR="6820" marT="68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25355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目标群体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适用岗</a:t>
                      </a:r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位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级别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考核方式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达标要求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</a:tr>
              <a:tr h="28579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后端开发</a:t>
                      </a:r>
                      <a:endParaRPr lang="zh-CN" altLang="en-US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初级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中级</a:t>
                      </a:r>
                      <a:endParaRPr lang="zh-CN" altLang="en-US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必修</a:t>
                      </a:r>
                      <a:r>
                        <a:rPr lang="en-US" altLang="zh-CN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选修</a:t>
                      </a:r>
                      <a:endParaRPr lang="zh-CN" altLang="en-US" sz="1400" b="0" i="1" u="none" strike="noStrike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在线考试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实践考核</a:t>
                      </a:r>
                      <a:endParaRPr lang="zh-CN" altLang="en-US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</a:tr>
              <a:tr h="28579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1" u="none" strike="noStrike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1" u="none" strike="noStrike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1" u="none" strike="noStrike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</a:tr>
              <a:tr h="8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需求背景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）了解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的内存模型，做到知根知底，知其然并知其所以然，可以帮助程序员更好的写出正确高效的代码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b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）随着用户量和功能的增加，对系统性能的要求越来越高，通过调整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相关参数提高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java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应用的性能</a:t>
                      </a:r>
                      <a:endParaRPr lang="zh-CN" altLang="en-US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17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培训目标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通过本课程的学习，可以对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的内存模型有一个初步的认识，知道可以通过哪些参数设置各个部分的内存分配，明白哪些情况可以导致内存的溢出，并掌握问题发生后的排查流程</a:t>
                      </a:r>
                      <a:endParaRPr lang="en-US" altLang="zh-CN" sz="1400" b="0" i="1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7170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先决条件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掌握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JAVA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编程语言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16592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课程大纲</a:t>
                      </a:r>
                      <a:endParaRPr lang="zh-CN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第一章 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内存模型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/>
                      </a:r>
                      <a:br>
                        <a:rPr lang="zh-CN" altLang="en-US" sz="14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en-US" altLang="zh-CN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1.1 </a:t>
                      </a:r>
                      <a:r>
                        <a:rPr lang="zh-CN" altLang="en-US" sz="1400" u="none" strike="noStrike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概述</a:t>
                      </a:r>
                      <a:endParaRPr lang="en-US" altLang="zh-CN" sz="1400" u="none" strike="noStrike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1.2 </a:t>
                      </a:r>
                      <a:r>
                        <a:rPr lang="zh-CN" altLang="en-US" sz="14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运行时常量池</a:t>
                      </a:r>
                      <a:endParaRPr lang="en-US" altLang="zh-CN" sz="140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第二章 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参数配置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2.1 JVM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参数类型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2.2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内存管理参数</a:t>
                      </a:r>
                      <a:endParaRPr lang="en-US" altLang="zh-CN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第三章 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JVM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内存溢出场景及解决方式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3.1 </a:t>
                      </a:r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内存溢出和内存泄露的区别</a:t>
                      </a:r>
                      <a:endParaRPr lang="en-US" altLang="zh-CN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3.2</a:t>
                      </a:r>
                      <a:r>
                        <a:rPr lang="en-US" altLang="zh-CN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栈内存溢出</a:t>
                      </a:r>
                      <a:endParaRPr lang="en-US" altLang="zh-CN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3.3 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方法区内存溢出</a:t>
                      </a:r>
                      <a:endParaRPr lang="en-US" altLang="zh-CN" sz="14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en-US" altLang="zh-CN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3.4 </a:t>
                      </a:r>
                      <a:r>
                        <a:rPr lang="zh-CN" alt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堆内存溢出</a:t>
                      </a:r>
                      <a:r>
                        <a:rPr lang="zh-CN" altLang="en-US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 fontAlgn="ctr"/>
                      <a:r>
                        <a:rPr lang="zh-CN" altLang="en-US" sz="140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1735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版本信息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820" marR="6820" marT="682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384184" y="1068924"/>
            <a:ext cx="54236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5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目录／</a:t>
            </a:r>
            <a:r>
              <a:rPr lang="en-US" altLang="zh-CN" sz="3200" b="1" kern="4000" spc="5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61134" y="2661167"/>
            <a:ext cx="7350373" cy="1756563"/>
            <a:chOff x="1775527" y="2396394"/>
            <a:chExt cx="6537119" cy="17565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587" y="2396394"/>
              <a:ext cx="1140093" cy="1112436"/>
            </a:xfrm>
            <a:prstGeom prst="rect">
              <a:avLst/>
            </a:prstGeom>
          </p:spPr>
        </p:pic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2290607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1775527" y="3562729"/>
              <a:ext cx="18170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>
                <a:defRPr/>
              </a:pPr>
              <a:r>
                <a:rPr lang="en-US" altLang="zh-CN" b="1" kern="4000" spc="50" dirty="0" smtClean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JVM</a:t>
              </a:r>
              <a:r>
                <a:rPr lang="zh-CN" altLang="en-US" b="1" kern="4000" spc="50" dirty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内存模型</a:t>
              </a:r>
              <a:endParaRPr lang="en-US" altLang="zh-CN" b="1" kern="4000" spc="5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690" y="2396394"/>
              <a:ext cx="1140093" cy="1112436"/>
            </a:xfrm>
            <a:prstGeom prst="rect">
              <a:avLst/>
            </a:prstGeom>
          </p:spPr>
        </p:pic>
        <p:sp>
          <p:nvSpPr>
            <p:cNvPr id="33" name="矩形 32"/>
            <p:cNvSpPr>
              <a:spLocks noChangeArrowheads="1"/>
            </p:cNvSpPr>
            <p:nvPr/>
          </p:nvSpPr>
          <p:spPr bwMode="auto">
            <a:xfrm>
              <a:off x="4551710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1847" y="2396394"/>
              <a:ext cx="1140093" cy="1112436"/>
            </a:xfrm>
            <a:prstGeom prst="rect">
              <a:avLst/>
            </a:prstGeom>
          </p:spPr>
        </p:pic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6878867" y="2606084"/>
              <a:ext cx="10335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kern="3400" spc="10" dirty="0" smtClean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</a:p>
          </p:txBody>
        </p:sp>
        <p:sp>
          <p:nvSpPr>
            <p:cNvPr id="47" name="矩形 46"/>
            <p:cNvSpPr>
              <a:spLocks noChangeArrowheads="1"/>
            </p:cNvSpPr>
            <p:nvPr/>
          </p:nvSpPr>
          <p:spPr bwMode="auto">
            <a:xfrm>
              <a:off x="4073249" y="3562729"/>
              <a:ext cx="17467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>
                <a:defRPr/>
              </a:pPr>
              <a:r>
                <a:rPr lang="en-US" altLang="zh-CN" b="1" kern="4000" spc="50" dirty="0" smtClean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JVM</a:t>
              </a:r>
              <a:r>
                <a:rPr lang="zh-CN" altLang="en-US" b="1" kern="4000" spc="50" dirty="0" smtClean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参数配置</a:t>
              </a:r>
              <a:endParaRPr lang="en-US" altLang="zh-CN" b="1" kern="4000" spc="5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6289998" y="3506626"/>
              <a:ext cx="20226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fontAlgn="ctr"/>
              <a:r>
                <a:rPr lang="en-US" altLang="zh-CN" b="1" kern="4000" spc="50" dirty="0" smtClean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JVM</a:t>
              </a:r>
              <a:r>
                <a:rPr lang="zh-CN" altLang="en-US" b="1" kern="4000" spc="50" dirty="0">
                  <a:solidFill>
                    <a:srgbClr val="0500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内存溢出场景及解决方式</a:t>
              </a:r>
              <a:endParaRPr lang="en-US" altLang="zh-CN" b="1" kern="4000" spc="5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9" y="2426755"/>
            <a:ext cx="1744703" cy="1107483"/>
          </a:xfrm>
          <a:prstGeom prst="rect">
            <a:avLst/>
          </a:prstGeom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42214" y="2625956"/>
            <a:ext cx="10335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rPr>
              <a:t>01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013023" y="2437221"/>
            <a:ext cx="4447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第一章</a:t>
            </a: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JVM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内存模型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013023" y="3072232"/>
            <a:ext cx="36396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20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了解整体、形成概念</a:t>
            </a:r>
            <a:endParaRPr lang="zh-CN" altLang="en-US" sz="2000" kern="4000" spc="1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013023" y="3485487"/>
            <a:ext cx="36396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1.1</a:t>
            </a:r>
            <a:r>
              <a:rPr lang="zh-CN" altLang="en-US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概述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1.2</a:t>
            </a:r>
            <a:r>
              <a:rPr lang="zh-CN" altLang="en-US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运行时常量池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252800" y="107640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虚拟机在</a:t>
            </a:r>
            <a:r>
              <a:rPr kumimoji="1"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程序运行时会将内存区域划分成若干个不同的区域</a:t>
            </a:r>
            <a:r>
              <a:rPr kumimoji="1"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各自负责不同的职责</a:t>
            </a:r>
            <a:r>
              <a:rPr kumimoji="1"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这些区域都有各自的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用途</a:t>
            </a:r>
            <a:endParaRPr kumimoji="1"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JDK1.8</a:t>
            </a:r>
            <a:r>
              <a:rPr lang="zh-CN" altLang="en-US" sz="2000" b="1" kern="4000" spc="5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的新特性</a:t>
            </a:r>
            <a:endParaRPr kumimoji="1" lang="en-US" altLang="zh-CN" sz="20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JDK8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相对以前有了一些重要的变化，主要体现在：</a:t>
            </a:r>
            <a:endParaRPr kumimoji="1"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、使用元空间（</a:t>
            </a:r>
            <a:r>
              <a:rPr kumimoji="1" lang="en-US" altLang="zh-CN" sz="1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MetaSpace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）作为方法区的实现，以前叫永久区；</a:t>
            </a:r>
            <a:endParaRPr kumimoji="1" lang="en-US" altLang="zh-CN" sz="15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、常量池由方法区移到了堆中</a:t>
            </a:r>
            <a:endParaRPr kumimoji="1"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66" y="2492172"/>
            <a:ext cx="5495238" cy="3352381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44000" y="403200"/>
            <a:ext cx="36768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3200" b="1" kern="4000" spc="3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4256" y="5844553"/>
            <a:ext cx="2623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JDK1.8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内存模型图</a:t>
            </a:r>
            <a:endParaRPr kumimoji="1"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91879" y="250575"/>
            <a:ext cx="36768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279" y="402975"/>
            <a:ext cx="36768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概述</a:t>
            </a:r>
            <a:endParaRPr lang="zh-CN" altLang="en-US" sz="3200" b="1" kern="4000" spc="3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1585" y="1075055"/>
            <a:ext cx="9763760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500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程序计数器</a:t>
            </a:r>
            <a:endParaRPr lang="en-US" altLang="zh-CN" sz="2000" b="1" dirty="0" smtClean="0">
              <a:solidFill>
                <a:srgbClr val="0500FF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的生命周期与线程相同，线程私有。较小的内存区域，用以完成分支、循环、跳转、异常处理、线程恢复等基础功能。不会发生内存溢出(OutOfMemory=OOM)错误。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虚拟机栈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命周期与线程相同，线程私有。虚拟机栈中存储了方法执行时相关信息，每个方法在调用时都会在虚拟机栈中创建一个方法帧，方法帧中包含了局部变量，参数，运行中间结果等信息。帧数超过限制（-Xss），就会出现StackOverFlow(=SOF)错误。另外超过线程分配的内存大小，也会报OOM错误。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本地方法栈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它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的生命周期与线程相同，线程私有。基本同虚拟机栈。存放的是native方法帧。可出现SOF和OOM错误。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方法区（元空间）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线程共享。存放class加载相关信息。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堆</a:t>
            </a:r>
            <a:endParaRPr lang="en-US" altLang="zh-CN" sz="2000" b="1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/>
            <a:r>
              <a:rPr lang="zh-CN" altLang="en-US" sz="15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</a:t>
            </a:r>
            <a:r>
              <a:rPr lang="zh-CN" altLang="en-US" sz="15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线程共享。存放new出来的数组和对象数据，以及类的静态变量。同时，包含一个常量池（final），是由1.7以前版本的方法区转移过来的。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883624" y="250575"/>
            <a:ext cx="36768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044279" y="402975"/>
            <a:ext cx="367681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运行时常量池</a:t>
            </a:r>
            <a:endParaRPr lang="zh-CN" altLang="en-US" sz="3200" b="1" kern="4000" spc="3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2800" y="1076400"/>
            <a:ext cx="1056703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前面的几个部分可能在日常编码中不会感知到，但是常量池却是我们经常会遇到的</a:t>
            </a:r>
          </a:p>
          <a:p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500" dirty="0" smtClean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500" dirty="0" smtClean="0">
                <a:latin typeface="微软雅黑" panose="020B0503020204020204" charset="-122"/>
                <a:ea typeface="微软雅黑" panose="020B0503020204020204" charset="-122"/>
              </a:rPr>
              <a:t>例如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endParaRPr lang="zh-CN" altLang="en-US" sz="15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Integ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35" y="1789430"/>
            <a:ext cx="5067935" cy="301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22350" y="4997450"/>
            <a:ext cx="1018413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之所以同样的赋值语句，同样的判断方法，结果却不一样，就是因为Integer的实现将-128~127放入了常量池，所以在这个范围之内的变量指向的是同一个地址，而非本范围的则是在堆内存中分别创建了两个对象，拥有不同的地址，所以使用==判断时当然会得出意料之外的结论，这里也提醒我们数值对象的值比较最好用</a:t>
            </a:r>
            <a:r>
              <a:rPr lang="en-US" altLang="zh-CN" sz="1500" dirty="0">
                <a:latin typeface="微软雅黑" panose="020B0503020204020204" charset="-122"/>
                <a:ea typeface="微软雅黑" panose="020B0503020204020204" charset="-122"/>
              </a:rPr>
              <a:t>equals</a:t>
            </a:r>
            <a:r>
              <a:rPr lang="zh-CN" altLang="en-US" sz="1500" dirty="0">
                <a:latin typeface="微软雅黑" panose="020B0503020204020204" charset="-122"/>
                <a:ea typeface="微软雅黑" panose="020B0503020204020204" charset="-122"/>
              </a:rPr>
              <a:t>方法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1044279" y="402975"/>
            <a:ext cx="4653136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en-US" altLang="zh-CN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1.2</a:t>
            </a: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运行时常量池</a:t>
            </a:r>
            <a:endParaRPr lang="zh-CN" altLang="en-US" sz="3200" b="1" kern="4000" spc="3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b="1" kern="4000" spc="3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2800" y="1076400"/>
            <a:ext cx="483780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kumimoji="1" lang="en-US" altLang="zh-CN" sz="2000" dirty="0" smtClean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右上图所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endParaRPr kumimoji="1"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、str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==str2 指向同一个堆对象，同时创建了一个常量池引用。</a:t>
            </a: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、str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创建了3个堆对象，只创建了一个常量池引用。</a:t>
            </a: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、str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创建了2个堆对象，其中有个对象的value引用另一个的value地址，并未创建常量池引用。</a:t>
            </a: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kumimoji="1" lang="zh-CN" altLang="en-US" sz="2000" dirty="0">
              <a:solidFill>
                <a:srgbClr val="0500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、字面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量方式声明，查找常量池有则返回引用。否则，堆里生成对象，同时在在常量池生成引用。如：String s = "xyz";</a:t>
            </a: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、字面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量相+，根据+的结果查找常量池有则返回引用，否则，堆里生成对象，同时在常量池生成引用。如：String s = "a"+"b"; 常量池查找“ab”。最多生成三个对象。</a:t>
            </a:r>
          </a:p>
          <a:p>
            <a:pPr fontAlgn="auto">
              <a:lnSpc>
                <a:spcPct val="100000"/>
              </a:lnSpc>
            </a:pPr>
            <a:r>
              <a:rPr kumimoji="1" lang="en-US" altLang="zh-CN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、字符串</a:t>
            </a:r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相+，如果有一个不是字面量，则必在堆里生成一个新对象，常量池不生成引用。如：String s=s1+"a"</a:t>
            </a:r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kumimoji="1"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201712032105175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681" y="402975"/>
            <a:ext cx="3322955" cy="2433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81" y="3343649"/>
            <a:ext cx="3322955" cy="2439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9428" y="2854571"/>
            <a:ext cx="2623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常量池数据存储形象图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9427" y="5854631"/>
            <a:ext cx="26234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代码验证图</a:t>
            </a:r>
            <a:endParaRPr kumimoji="1"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09" y="2426755"/>
            <a:ext cx="1744703" cy="1107483"/>
          </a:xfrm>
          <a:prstGeom prst="rect">
            <a:avLst/>
          </a:prstGeom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42214" y="2625956"/>
            <a:ext cx="10335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3400" spc="10" dirty="0" smtClean="0">
                <a:solidFill>
                  <a:srgbClr val="002060"/>
                </a:solidFill>
                <a:latin typeface="微软雅黑" charset="-122"/>
                <a:ea typeface="微软雅黑" charset="-122"/>
                <a:cs typeface="微软雅黑" charset="-122"/>
              </a:rPr>
              <a:t>02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013023" y="2437221"/>
            <a:ext cx="4447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3200" b="1" kern="4000" spc="3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第一章</a:t>
            </a:r>
            <a:r>
              <a:rPr lang="zh-CN" altLang="en-US" sz="3200" b="1" kern="4000" spc="300" dirty="0">
                <a:solidFill>
                  <a:srgbClr val="0500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JVM参数配置</a:t>
            </a:r>
            <a:endParaRPr lang="en-US" altLang="zh-CN" sz="3200" b="1" kern="4000" spc="3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013023" y="3072232"/>
            <a:ext cx="36396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defRPr/>
            </a:pPr>
            <a:r>
              <a:rPr lang="zh-CN" altLang="en-US" sz="20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认识参数、掌握配置</a:t>
            </a:r>
            <a:endParaRPr lang="zh-CN" altLang="en-US" sz="2000" kern="4000" spc="100" dirty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013023" y="3485487"/>
            <a:ext cx="36396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</a:t>
            </a: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.1JVM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参数类型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2</a:t>
            </a:r>
            <a:r>
              <a:rPr lang="en-US" altLang="zh-CN" sz="1600" kern="4000" spc="100" dirty="0" smtClean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.2</a:t>
            </a:r>
            <a:r>
              <a:rPr lang="zh-CN" altLang="en-US" sz="1600" kern="4000" spc="100" dirty="0">
                <a:solidFill>
                  <a:srgbClr val="0500FF"/>
                </a:solidFill>
                <a:latin typeface="微软雅黑" charset="-122"/>
                <a:ea typeface="微软雅黑" charset="-122"/>
                <a:cs typeface="微软雅黑" charset="-122"/>
              </a:rPr>
              <a:t>内存管理参数</a:t>
            </a:r>
            <a:endParaRPr lang="en-US" altLang="zh-CN" sz="1600" kern="4000" spc="100" dirty="0" smtClean="0">
              <a:solidFill>
                <a:srgbClr val="0500FF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2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1980</Words>
  <Application>Microsoft Office PowerPoint</Application>
  <PresentationFormat>自定义</PresentationFormat>
  <Paragraphs>211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226</cp:revision>
  <dcterms:created xsi:type="dcterms:W3CDTF">2017-07-18T08:28:00Z</dcterms:created>
  <dcterms:modified xsi:type="dcterms:W3CDTF">2018-07-19T13:00:05Z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